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7" r:id="rId6"/>
  </p:sldIdLst>
  <p:sldSz cx="24323675" cy="5120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149A7-3B87-4D8B-BCFF-56DA0B3A78CE}" v="54" dt="2025-03-27T00:03:45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70" d="100"/>
          <a:sy n="70" d="100"/>
        </p:scale>
        <p:origin x="66" y="-1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4276" y="8380311"/>
            <a:ext cx="20675124" cy="17827413"/>
          </a:xfrm>
        </p:spPr>
        <p:txBody>
          <a:bodyPr anchor="b"/>
          <a:lstStyle>
            <a:lvl1pPr algn="ctr">
              <a:defRPr sz="15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0460" y="26895217"/>
            <a:ext cx="18242756" cy="12363023"/>
          </a:xfrm>
        </p:spPr>
        <p:txBody>
          <a:bodyPr/>
          <a:lstStyle>
            <a:lvl1pPr marL="0" indent="0" algn="ctr">
              <a:buNone/>
              <a:defRPr sz="6384"/>
            </a:lvl1pPr>
            <a:lvl2pPr marL="1216198" indent="0" algn="ctr">
              <a:buNone/>
              <a:defRPr sz="5320"/>
            </a:lvl2pPr>
            <a:lvl3pPr marL="2432395" indent="0" algn="ctr">
              <a:buNone/>
              <a:defRPr sz="4788"/>
            </a:lvl3pPr>
            <a:lvl4pPr marL="3648593" indent="0" algn="ctr">
              <a:buNone/>
              <a:defRPr sz="4256"/>
            </a:lvl4pPr>
            <a:lvl5pPr marL="4864791" indent="0" algn="ctr">
              <a:buNone/>
              <a:defRPr sz="4256"/>
            </a:lvl5pPr>
            <a:lvl6pPr marL="6080989" indent="0" algn="ctr">
              <a:buNone/>
              <a:defRPr sz="4256"/>
            </a:lvl6pPr>
            <a:lvl7pPr marL="7297186" indent="0" algn="ctr">
              <a:buNone/>
              <a:defRPr sz="4256"/>
            </a:lvl7pPr>
            <a:lvl8pPr marL="8513384" indent="0" algn="ctr">
              <a:buNone/>
              <a:defRPr sz="4256"/>
            </a:lvl8pPr>
            <a:lvl9pPr marL="9729582" indent="0" algn="ctr">
              <a:buNone/>
              <a:defRPr sz="42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2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06631" y="2726267"/>
            <a:ext cx="5244792" cy="433950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254" y="2726267"/>
            <a:ext cx="15430331" cy="433950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7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585" y="12766055"/>
            <a:ext cx="20979170" cy="21300436"/>
          </a:xfrm>
        </p:spPr>
        <p:txBody>
          <a:bodyPr anchor="b"/>
          <a:lstStyle>
            <a:lvl1pPr>
              <a:defRPr sz="15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9585" y="34268002"/>
            <a:ext cx="20979170" cy="11201396"/>
          </a:xfrm>
        </p:spPr>
        <p:txBody>
          <a:bodyPr/>
          <a:lstStyle>
            <a:lvl1pPr marL="0" indent="0">
              <a:buNone/>
              <a:defRPr sz="6384">
                <a:solidFill>
                  <a:schemeClr val="tx1">
                    <a:tint val="82000"/>
                  </a:schemeClr>
                </a:solidFill>
              </a:defRPr>
            </a:lvl1pPr>
            <a:lvl2pPr marL="1216198" indent="0">
              <a:buNone/>
              <a:defRPr sz="5320">
                <a:solidFill>
                  <a:schemeClr val="tx1">
                    <a:tint val="82000"/>
                  </a:schemeClr>
                </a:solidFill>
              </a:defRPr>
            </a:lvl2pPr>
            <a:lvl3pPr marL="2432395" indent="0">
              <a:buNone/>
              <a:defRPr sz="4788">
                <a:solidFill>
                  <a:schemeClr val="tx1">
                    <a:tint val="82000"/>
                  </a:schemeClr>
                </a:solidFill>
              </a:defRPr>
            </a:lvl3pPr>
            <a:lvl4pPr marL="3648593" indent="0">
              <a:buNone/>
              <a:defRPr sz="4256">
                <a:solidFill>
                  <a:schemeClr val="tx1">
                    <a:tint val="82000"/>
                  </a:schemeClr>
                </a:solidFill>
              </a:defRPr>
            </a:lvl4pPr>
            <a:lvl5pPr marL="4864791" indent="0">
              <a:buNone/>
              <a:defRPr sz="4256">
                <a:solidFill>
                  <a:schemeClr val="tx1">
                    <a:tint val="82000"/>
                  </a:schemeClr>
                </a:solidFill>
              </a:defRPr>
            </a:lvl5pPr>
            <a:lvl6pPr marL="6080989" indent="0">
              <a:buNone/>
              <a:defRPr sz="4256">
                <a:solidFill>
                  <a:schemeClr val="tx1">
                    <a:tint val="82000"/>
                  </a:schemeClr>
                </a:solidFill>
              </a:defRPr>
            </a:lvl6pPr>
            <a:lvl7pPr marL="7297186" indent="0">
              <a:buNone/>
              <a:defRPr sz="4256">
                <a:solidFill>
                  <a:schemeClr val="tx1">
                    <a:tint val="82000"/>
                  </a:schemeClr>
                </a:solidFill>
              </a:defRPr>
            </a:lvl7pPr>
            <a:lvl8pPr marL="8513384" indent="0">
              <a:buNone/>
              <a:defRPr sz="4256">
                <a:solidFill>
                  <a:schemeClr val="tx1">
                    <a:tint val="82000"/>
                  </a:schemeClr>
                </a:solidFill>
              </a:defRPr>
            </a:lvl8pPr>
            <a:lvl9pPr marL="9729582" indent="0">
              <a:buNone/>
              <a:defRPr sz="425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8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253" y="13631334"/>
            <a:ext cx="10337562" cy="3248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13860" y="13631334"/>
            <a:ext cx="10337562" cy="32489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0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421" y="2726278"/>
            <a:ext cx="20979170" cy="9897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423" y="12552684"/>
            <a:ext cx="10290053" cy="6151876"/>
          </a:xfrm>
        </p:spPr>
        <p:txBody>
          <a:bodyPr anchor="b"/>
          <a:lstStyle>
            <a:lvl1pPr marL="0" indent="0">
              <a:buNone/>
              <a:defRPr sz="6384" b="1"/>
            </a:lvl1pPr>
            <a:lvl2pPr marL="1216198" indent="0">
              <a:buNone/>
              <a:defRPr sz="5320" b="1"/>
            </a:lvl2pPr>
            <a:lvl3pPr marL="2432395" indent="0">
              <a:buNone/>
              <a:defRPr sz="4788" b="1"/>
            </a:lvl3pPr>
            <a:lvl4pPr marL="3648593" indent="0">
              <a:buNone/>
              <a:defRPr sz="4256" b="1"/>
            </a:lvl4pPr>
            <a:lvl5pPr marL="4864791" indent="0">
              <a:buNone/>
              <a:defRPr sz="4256" b="1"/>
            </a:lvl5pPr>
            <a:lvl6pPr marL="6080989" indent="0">
              <a:buNone/>
              <a:defRPr sz="4256" b="1"/>
            </a:lvl6pPr>
            <a:lvl7pPr marL="7297186" indent="0">
              <a:buNone/>
              <a:defRPr sz="4256" b="1"/>
            </a:lvl7pPr>
            <a:lvl8pPr marL="8513384" indent="0">
              <a:buNone/>
              <a:defRPr sz="4256" b="1"/>
            </a:lvl8pPr>
            <a:lvl9pPr marL="9729582" indent="0">
              <a:buNone/>
              <a:defRPr sz="42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5423" y="18704560"/>
            <a:ext cx="10290053" cy="27511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13862" y="12552684"/>
            <a:ext cx="10340730" cy="6151876"/>
          </a:xfrm>
        </p:spPr>
        <p:txBody>
          <a:bodyPr anchor="b"/>
          <a:lstStyle>
            <a:lvl1pPr marL="0" indent="0">
              <a:buNone/>
              <a:defRPr sz="6384" b="1"/>
            </a:lvl1pPr>
            <a:lvl2pPr marL="1216198" indent="0">
              <a:buNone/>
              <a:defRPr sz="5320" b="1"/>
            </a:lvl2pPr>
            <a:lvl3pPr marL="2432395" indent="0">
              <a:buNone/>
              <a:defRPr sz="4788" b="1"/>
            </a:lvl3pPr>
            <a:lvl4pPr marL="3648593" indent="0">
              <a:buNone/>
              <a:defRPr sz="4256" b="1"/>
            </a:lvl4pPr>
            <a:lvl5pPr marL="4864791" indent="0">
              <a:buNone/>
              <a:defRPr sz="4256" b="1"/>
            </a:lvl5pPr>
            <a:lvl6pPr marL="6080989" indent="0">
              <a:buNone/>
              <a:defRPr sz="4256" b="1"/>
            </a:lvl6pPr>
            <a:lvl7pPr marL="7297186" indent="0">
              <a:buNone/>
              <a:defRPr sz="4256" b="1"/>
            </a:lvl7pPr>
            <a:lvl8pPr marL="8513384" indent="0">
              <a:buNone/>
              <a:defRPr sz="4256" b="1"/>
            </a:lvl8pPr>
            <a:lvl9pPr marL="9729582" indent="0">
              <a:buNone/>
              <a:defRPr sz="42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13862" y="18704560"/>
            <a:ext cx="10340730" cy="275115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7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0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74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421" y="3413760"/>
            <a:ext cx="7845018" cy="11948160"/>
          </a:xfrm>
        </p:spPr>
        <p:txBody>
          <a:bodyPr anchor="b"/>
          <a:lstStyle>
            <a:lvl1pPr>
              <a:defRPr sz="8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0730" y="7372785"/>
            <a:ext cx="12313860" cy="36389733"/>
          </a:xfrm>
        </p:spPr>
        <p:txBody>
          <a:bodyPr/>
          <a:lstStyle>
            <a:lvl1pPr>
              <a:defRPr sz="8512"/>
            </a:lvl1pPr>
            <a:lvl2pPr>
              <a:defRPr sz="7448"/>
            </a:lvl2pPr>
            <a:lvl3pPr>
              <a:defRPr sz="6384"/>
            </a:lvl3pPr>
            <a:lvl4pPr>
              <a:defRPr sz="5320"/>
            </a:lvl4pPr>
            <a:lvl5pPr>
              <a:defRPr sz="5320"/>
            </a:lvl5pPr>
            <a:lvl6pPr>
              <a:defRPr sz="5320"/>
            </a:lvl6pPr>
            <a:lvl7pPr>
              <a:defRPr sz="5320"/>
            </a:lvl7pPr>
            <a:lvl8pPr>
              <a:defRPr sz="5320"/>
            </a:lvl8pPr>
            <a:lvl9pPr>
              <a:defRPr sz="53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5421" y="15361920"/>
            <a:ext cx="7845018" cy="28459857"/>
          </a:xfrm>
        </p:spPr>
        <p:txBody>
          <a:bodyPr/>
          <a:lstStyle>
            <a:lvl1pPr marL="0" indent="0">
              <a:buNone/>
              <a:defRPr sz="4256"/>
            </a:lvl1pPr>
            <a:lvl2pPr marL="1216198" indent="0">
              <a:buNone/>
              <a:defRPr sz="3724"/>
            </a:lvl2pPr>
            <a:lvl3pPr marL="2432395" indent="0">
              <a:buNone/>
              <a:defRPr sz="3192"/>
            </a:lvl3pPr>
            <a:lvl4pPr marL="3648593" indent="0">
              <a:buNone/>
              <a:defRPr sz="2660"/>
            </a:lvl4pPr>
            <a:lvl5pPr marL="4864791" indent="0">
              <a:buNone/>
              <a:defRPr sz="2660"/>
            </a:lvl5pPr>
            <a:lvl6pPr marL="6080989" indent="0">
              <a:buNone/>
              <a:defRPr sz="2660"/>
            </a:lvl6pPr>
            <a:lvl7pPr marL="7297186" indent="0">
              <a:buNone/>
              <a:defRPr sz="2660"/>
            </a:lvl7pPr>
            <a:lvl8pPr marL="8513384" indent="0">
              <a:buNone/>
              <a:defRPr sz="2660"/>
            </a:lvl8pPr>
            <a:lvl9pPr marL="9729582" indent="0">
              <a:buNone/>
              <a:defRPr sz="26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2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421" y="3413760"/>
            <a:ext cx="7845018" cy="11948160"/>
          </a:xfrm>
        </p:spPr>
        <p:txBody>
          <a:bodyPr anchor="b"/>
          <a:lstStyle>
            <a:lvl1pPr>
              <a:defRPr sz="8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40730" y="7372785"/>
            <a:ext cx="12313860" cy="36389733"/>
          </a:xfrm>
        </p:spPr>
        <p:txBody>
          <a:bodyPr anchor="t"/>
          <a:lstStyle>
            <a:lvl1pPr marL="0" indent="0">
              <a:buNone/>
              <a:defRPr sz="8512"/>
            </a:lvl1pPr>
            <a:lvl2pPr marL="1216198" indent="0">
              <a:buNone/>
              <a:defRPr sz="7448"/>
            </a:lvl2pPr>
            <a:lvl3pPr marL="2432395" indent="0">
              <a:buNone/>
              <a:defRPr sz="6384"/>
            </a:lvl3pPr>
            <a:lvl4pPr marL="3648593" indent="0">
              <a:buNone/>
              <a:defRPr sz="5320"/>
            </a:lvl4pPr>
            <a:lvl5pPr marL="4864791" indent="0">
              <a:buNone/>
              <a:defRPr sz="5320"/>
            </a:lvl5pPr>
            <a:lvl6pPr marL="6080989" indent="0">
              <a:buNone/>
              <a:defRPr sz="5320"/>
            </a:lvl6pPr>
            <a:lvl7pPr marL="7297186" indent="0">
              <a:buNone/>
              <a:defRPr sz="5320"/>
            </a:lvl7pPr>
            <a:lvl8pPr marL="8513384" indent="0">
              <a:buNone/>
              <a:defRPr sz="5320"/>
            </a:lvl8pPr>
            <a:lvl9pPr marL="9729582" indent="0">
              <a:buNone/>
              <a:defRPr sz="53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5421" y="15361920"/>
            <a:ext cx="7845018" cy="28459857"/>
          </a:xfrm>
        </p:spPr>
        <p:txBody>
          <a:bodyPr/>
          <a:lstStyle>
            <a:lvl1pPr marL="0" indent="0">
              <a:buNone/>
              <a:defRPr sz="4256"/>
            </a:lvl1pPr>
            <a:lvl2pPr marL="1216198" indent="0">
              <a:buNone/>
              <a:defRPr sz="3724"/>
            </a:lvl2pPr>
            <a:lvl3pPr marL="2432395" indent="0">
              <a:buNone/>
              <a:defRPr sz="3192"/>
            </a:lvl3pPr>
            <a:lvl4pPr marL="3648593" indent="0">
              <a:buNone/>
              <a:defRPr sz="2660"/>
            </a:lvl4pPr>
            <a:lvl5pPr marL="4864791" indent="0">
              <a:buNone/>
              <a:defRPr sz="2660"/>
            </a:lvl5pPr>
            <a:lvl6pPr marL="6080989" indent="0">
              <a:buNone/>
              <a:defRPr sz="2660"/>
            </a:lvl6pPr>
            <a:lvl7pPr marL="7297186" indent="0">
              <a:buNone/>
              <a:defRPr sz="2660"/>
            </a:lvl7pPr>
            <a:lvl8pPr marL="8513384" indent="0">
              <a:buNone/>
              <a:defRPr sz="2660"/>
            </a:lvl8pPr>
            <a:lvl9pPr marL="9729582" indent="0">
              <a:buNone/>
              <a:defRPr sz="26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8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2253" y="2726278"/>
            <a:ext cx="20979170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2253" y="13631334"/>
            <a:ext cx="20979170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2253" y="47460758"/>
            <a:ext cx="5472827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E225EB-FC5F-4BD4-A6A8-39A7EA0388C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57218" y="47460758"/>
            <a:ext cx="820924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78595" y="47460758"/>
            <a:ext cx="5472827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3748A-4B52-4D5A-B7B9-3B65FF10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3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432395" rtl="0" eaLnBrk="1" latinLnBrk="0" hangingPunct="1">
        <a:lnSpc>
          <a:spcPct val="90000"/>
        </a:lnSpc>
        <a:spcBef>
          <a:spcPct val="0"/>
        </a:spcBef>
        <a:buNone/>
        <a:defRPr sz="117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8099" indent="-608099" algn="l" defTabSz="2432395" rtl="0" eaLnBrk="1" latinLnBrk="0" hangingPunct="1">
        <a:lnSpc>
          <a:spcPct val="90000"/>
        </a:lnSpc>
        <a:spcBef>
          <a:spcPts val="2660"/>
        </a:spcBef>
        <a:buFont typeface="Arial" panose="020B0604020202020204" pitchFamily="34" charset="0"/>
        <a:buChar char="•"/>
        <a:defRPr sz="7448" kern="1200">
          <a:solidFill>
            <a:schemeClr val="tx1"/>
          </a:solidFill>
          <a:latin typeface="+mn-lt"/>
          <a:ea typeface="+mn-ea"/>
          <a:cs typeface="+mn-cs"/>
        </a:defRPr>
      </a:lvl1pPr>
      <a:lvl2pPr marL="1824297" indent="-608099" algn="l" defTabSz="2432395" rtl="0" eaLnBrk="1" latinLnBrk="0" hangingPunct="1">
        <a:lnSpc>
          <a:spcPct val="90000"/>
        </a:lnSpc>
        <a:spcBef>
          <a:spcPts val="1330"/>
        </a:spcBef>
        <a:buFont typeface="Arial" panose="020B0604020202020204" pitchFamily="34" charset="0"/>
        <a:buChar char="•"/>
        <a:defRPr sz="6384" kern="1200">
          <a:solidFill>
            <a:schemeClr val="tx1"/>
          </a:solidFill>
          <a:latin typeface="+mn-lt"/>
          <a:ea typeface="+mn-ea"/>
          <a:cs typeface="+mn-cs"/>
        </a:defRPr>
      </a:lvl2pPr>
      <a:lvl3pPr marL="3040494" indent="-608099" algn="l" defTabSz="2432395" rtl="0" eaLnBrk="1" latinLnBrk="0" hangingPunct="1">
        <a:lnSpc>
          <a:spcPct val="90000"/>
        </a:lnSpc>
        <a:spcBef>
          <a:spcPts val="1330"/>
        </a:spcBef>
        <a:buFont typeface="Arial" panose="020B0604020202020204" pitchFamily="34" charset="0"/>
        <a:buChar char="•"/>
        <a:defRPr sz="5320" kern="1200">
          <a:solidFill>
            <a:schemeClr val="tx1"/>
          </a:solidFill>
          <a:latin typeface="+mn-lt"/>
          <a:ea typeface="+mn-ea"/>
          <a:cs typeface="+mn-cs"/>
        </a:defRPr>
      </a:lvl3pPr>
      <a:lvl4pPr marL="4256692" indent="-608099" algn="l" defTabSz="2432395" rtl="0" eaLnBrk="1" latinLnBrk="0" hangingPunct="1">
        <a:lnSpc>
          <a:spcPct val="90000"/>
        </a:lnSpc>
        <a:spcBef>
          <a:spcPts val="1330"/>
        </a:spcBef>
        <a:buFont typeface="Arial" panose="020B0604020202020204" pitchFamily="34" charset="0"/>
        <a:buChar char="•"/>
        <a:defRPr sz="4788" kern="1200">
          <a:solidFill>
            <a:schemeClr val="tx1"/>
          </a:solidFill>
          <a:latin typeface="+mn-lt"/>
          <a:ea typeface="+mn-ea"/>
          <a:cs typeface="+mn-cs"/>
        </a:defRPr>
      </a:lvl4pPr>
      <a:lvl5pPr marL="5472890" indent="-608099" algn="l" defTabSz="2432395" rtl="0" eaLnBrk="1" latinLnBrk="0" hangingPunct="1">
        <a:lnSpc>
          <a:spcPct val="90000"/>
        </a:lnSpc>
        <a:spcBef>
          <a:spcPts val="1330"/>
        </a:spcBef>
        <a:buFont typeface="Arial" panose="020B0604020202020204" pitchFamily="34" charset="0"/>
        <a:buChar char="•"/>
        <a:defRPr sz="4788" kern="1200">
          <a:solidFill>
            <a:schemeClr val="tx1"/>
          </a:solidFill>
          <a:latin typeface="+mn-lt"/>
          <a:ea typeface="+mn-ea"/>
          <a:cs typeface="+mn-cs"/>
        </a:defRPr>
      </a:lvl5pPr>
      <a:lvl6pPr marL="6689087" indent="-608099" algn="l" defTabSz="2432395" rtl="0" eaLnBrk="1" latinLnBrk="0" hangingPunct="1">
        <a:lnSpc>
          <a:spcPct val="90000"/>
        </a:lnSpc>
        <a:spcBef>
          <a:spcPts val="1330"/>
        </a:spcBef>
        <a:buFont typeface="Arial" panose="020B0604020202020204" pitchFamily="34" charset="0"/>
        <a:buChar char="•"/>
        <a:defRPr sz="4788" kern="1200">
          <a:solidFill>
            <a:schemeClr val="tx1"/>
          </a:solidFill>
          <a:latin typeface="+mn-lt"/>
          <a:ea typeface="+mn-ea"/>
          <a:cs typeface="+mn-cs"/>
        </a:defRPr>
      </a:lvl6pPr>
      <a:lvl7pPr marL="7905285" indent="-608099" algn="l" defTabSz="2432395" rtl="0" eaLnBrk="1" latinLnBrk="0" hangingPunct="1">
        <a:lnSpc>
          <a:spcPct val="90000"/>
        </a:lnSpc>
        <a:spcBef>
          <a:spcPts val="1330"/>
        </a:spcBef>
        <a:buFont typeface="Arial" panose="020B0604020202020204" pitchFamily="34" charset="0"/>
        <a:buChar char="•"/>
        <a:defRPr sz="4788" kern="1200">
          <a:solidFill>
            <a:schemeClr val="tx1"/>
          </a:solidFill>
          <a:latin typeface="+mn-lt"/>
          <a:ea typeface="+mn-ea"/>
          <a:cs typeface="+mn-cs"/>
        </a:defRPr>
      </a:lvl7pPr>
      <a:lvl8pPr marL="9121483" indent="-608099" algn="l" defTabSz="2432395" rtl="0" eaLnBrk="1" latinLnBrk="0" hangingPunct="1">
        <a:lnSpc>
          <a:spcPct val="90000"/>
        </a:lnSpc>
        <a:spcBef>
          <a:spcPts val="1330"/>
        </a:spcBef>
        <a:buFont typeface="Arial" panose="020B0604020202020204" pitchFamily="34" charset="0"/>
        <a:buChar char="•"/>
        <a:defRPr sz="4788" kern="1200">
          <a:solidFill>
            <a:schemeClr val="tx1"/>
          </a:solidFill>
          <a:latin typeface="+mn-lt"/>
          <a:ea typeface="+mn-ea"/>
          <a:cs typeface="+mn-cs"/>
        </a:defRPr>
      </a:lvl8pPr>
      <a:lvl9pPr marL="10337681" indent="-608099" algn="l" defTabSz="2432395" rtl="0" eaLnBrk="1" latinLnBrk="0" hangingPunct="1">
        <a:lnSpc>
          <a:spcPct val="90000"/>
        </a:lnSpc>
        <a:spcBef>
          <a:spcPts val="1330"/>
        </a:spcBef>
        <a:buFont typeface="Arial" panose="020B0604020202020204" pitchFamily="34" charset="0"/>
        <a:buChar char="•"/>
        <a:defRPr sz="47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2395" rtl="0" eaLnBrk="1" latinLnBrk="0" hangingPunct="1">
        <a:defRPr sz="4788" kern="1200">
          <a:solidFill>
            <a:schemeClr val="tx1"/>
          </a:solidFill>
          <a:latin typeface="+mn-lt"/>
          <a:ea typeface="+mn-ea"/>
          <a:cs typeface="+mn-cs"/>
        </a:defRPr>
      </a:lvl1pPr>
      <a:lvl2pPr marL="1216198" algn="l" defTabSz="2432395" rtl="0" eaLnBrk="1" latinLnBrk="0" hangingPunct="1">
        <a:defRPr sz="4788" kern="1200">
          <a:solidFill>
            <a:schemeClr val="tx1"/>
          </a:solidFill>
          <a:latin typeface="+mn-lt"/>
          <a:ea typeface="+mn-ea"/>
          <a:cs typeface="+mn-cs"/>
        </a:defRPr>
      </a:lvl2pPr>
      <a:lvl3pPr marL="2432395" algn="l" defTabSz="2432395" rtl="0" eaLnBrk="1" latinLnBrk="0" hangingPunct="1">
        <a:defRPr sz="4788" kern="1200">
          <a:solidFill>
            <a:schemeClr val="tx1"/>
          </a:solidFill>
          <a:latin typeface="+mn-lt"/>
          <a:ea typeface="+mn-ea"/>
          <a:cs typeface="+mn-cs"/>
        </a:defRPr>
      </a:lvl3pPr>
      <a:lvl4pPr marL="3648593" algn="l" defTabSz="2432395" rtl="0" eaLnBrk="1" latinLnBrk="0" hangingPunct="1">
        <a:defRPr sz="4788" kern="1200">
          <a:solidFill>
            <a:schemeClr val="tx1"/>
          </a:solidFill>
          <a:latin typeface="+mn-lt"/>
          <a:ea typeface="+mn-ea"/>
          <a:cs typeface="+mn-cs"/>
        </a:defRPr>
      </a:lvl4pPr>
      <a:lvl5pPr marL="4864791" algn="l" defTabSz="2432395" rtl="0" eaLnBrk="1" latinLnBrk="0" hangingPunct="1">
        <a:defRPr sz="4788" kern="1200">
          <a:solidFill>
            <a:schemeClr val="tx1"/>
          </a:solidFill>
          <a:latin typeface="+mn-lt"/>
          <a:ea typeface="+mn-ea"/>
          <a:cs typeface="+mn-cs"/>
        </a:defRPr>
      </a:lvl5pPr>
      <a:lvl6pPr marL="6080989" algn="l" defTabSz="2432395" rtl="0" eaLnBrk="1" latinLnBrk="0" hangingPunct="1">
        <a:defRPr sz="4788" kern="1200">
          <a:solidFill>
            <a:schemeClr val="tx1"/>
          </a:solidFill>
          <a:latin typeface="+mn-lt"/>
          <a:ea typeface="+mn-ea"/>
          <a:cs typeface="+mn-cs"/>
        </a:defRPr>
      </a:lvl6pPr>
      <a:lvl7pPr marL="7297186" algn="l" defTabSz="2432395" rtl="0" eaLnBrk="1" latinLnBrk="0" hangingPunct="1">
        <a:defRPr sz="4788" kern="1200">
          <a:solidFill>
            <a:schemeClr val="tx1"/>
          </a:solidFill>
          <a:latin typeface="+mn-lt"/>
          <a:ea typeface="+mn-ea"/>
          <a:cs typeface="+mn-cs"/>
        </a:defRPr>
      </a:lvl7pPr>
      <a:lvl8pPr marL="8513384" algn="l" defTabSz="2432395" rtl="0" eaLnBrk="1" latinLnBrk="0" hangingPunct="1">
        <a:defRPr sz="4788" kern="1200">
          <a:solidFill>
            <a:schemeClr val="tx1"/>
          </a:solidFill>
          <a:latin typeface="+mn-lt"/>
          <a:ea typeface="+mn-ea"/>
          <a:cs typeface="+mn-cs"/>
        </a:defRPr>
      </a:lvl8pPr>
      <a:lvl9pPr marL="9729582" algn="l" defTabSz="2432395" rtl="0" eaLnBrk="1" latinLnBrk="0" hangingPunct="1">
        <a:defRPr sz="47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rail in a valley&#10;&#10;AI-generated content may be incorrect.">
            <a:extLst>
              <a:ext uri="{FF2B5EF4-FFF2-40B4-BE49-F238E27FC236}">
                <a16:creationId xmlns:a16="http://schemas.microsoft.com/office/drawing/2014/main" id="{B92343A0-D752-A80F-76BC-4A36C8C13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99" y="73495"/>
            <a:ext cx="12192000" cy="91798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2749819-2CFA-4142-797E-EBDAA14F9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1849" y="101852"/>
            <a:ext cx="8981694" cy="1027553"/>
          </a:xfrm>
          <a:solidFill>
            <a:srgbClr val="3D7D5A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iriam Fixed"/>
                <a:cs typeface="Miriam Fixed"/>
              </a:rPr>
              <a:t>Trail in Need: Old Emerald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F99DB6-534C-2BEE-0D49-3D73CEE80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2859" y="13276596"/>
            <a:ext cx="2445585" cy="1965438"/>
          </a:xfrm>
        </p:spPr>
        <p:txBody>
          <a:bodyPr>
            <a:normAutofit fontScale="85000" lnSpcReduction="1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Trails Need You</a:t>
            </a:r>
          </a:p>
        </p:txBody>
      </p:sp>
      <p:pic>
        <p:nvPicPr>
          <p:cNvPr id="5" name="Picture 4" descr="A white text on a green background&#10;&#10;AI-generated content may be incorrect.">
            <a:extLst>
              <a:ext uri="{FF2B5EF4-FFF2-40B4-BE49-F238E27FC236}">
                <a16:creationId xmlns:a16="http://schemas.microsoft.com/office/drawing/2014/main" id="{A71CEF04-E32E-5D71-EB3D-83507D98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" y="101851"/>
            <a:ext cx="2445585" cy="1028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EDB590-75A0-3382-2EDE-93746C07350C}"/>
              </a:ext>
            </a:extLst>
          </p:cNvPr>
          <p:cNvSpPr txBox="1"/>
          <p:nvPr/>
        </p:nvSpPr>
        <p:spPr>
          <a:xfrm>
            <a:off x="520699" y="6256495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7AC53A2-144C-701F-B85A-62941EFDF7FC}"/>
              </a:ext>
            </a:extLst>
          </p:cNvPr>
          <p:cNvSpPr/>
          <p:nvPr/>
        </p:nvSpPr>
        <p:spPr>
          <a:xfrm>
            <a:off x="615951" y="5942753"/>
            <a:ext cx="2334985" cy="182781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23B643C-5FF3-30F4-0486-213B50307E5C}"/>
              </a:ext>
            </a:extLst>
          </p:cNvPr>
          <p:cNvSpPr txBox="1">
            <a:spLocks/>
          </p:cNvSpPr>
          <p:nvPr/>
        </p:nvSpPr>
        <p:spPr>
          <a:xfrm>
            <a:off x="1034144" y="3374667"/>
            <a:ext cx="10047514" cy="25064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Miriam Fixed"/>
                <a:cs typeface="Miriam Fixed"/>
              </a:rPr>
              <a:t>In 2025, LCF is raising funds to fix degraded parts of trail in the South Coast Wilderness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95B7CB0-4777-1F5C-B173-5399534C0647}"/>
              </a:ext>
            </a:extLst>
          </p:cNvPr>
          <p:cNvSpPr/>
          <p:nvPr/>
        </p:nvSpPr>
        <p:spPr>
          <a:xfrm>
            <a:off x="12494222" y="7770565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erial view of a city and water&#10;&#10;AI-generated content may be incorrect.">
            <a:extLst>
              <a:ext uri="{FF2B5EF4-FFF2-40B4-BE49-F238E27FC236}">
                <a16:creationId xmlns:a16="http://schemas.microsoft.com/office/drawing/2014/main" id="{CBBAC86C-61FF-6500-E1F7-F1FE6D500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5658" r="247" b="246"/>
          <a:stretch/>
        </p:blipFill>
        <p:spPr>
          <a:xfrm>
            <a:off x="-38100" y="8893220"/>
            <a:ext cx="12192000" cy="7585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D569FC-CBD0-DB48-2694-168331DFAB71}"/>
              </a:ext>
            </a:extLst>
          </p:cNvPr>
          <p:cNvSpPr txBox="1"/>
          <p:nvPr/>
        </p:nvSpPr>
        <p:spPr>
          <a:xfrm>
            <a:off x="580081" y="9307531"/>
            <a:ext cx="30610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Millions of people visit the 22,000- acre South Coast Wilderness every year for hiking, mountain biking, bird-watching, and a peaceful break from busy city life</a:t>
            </a:r>
          </a:p>
        </p:txBody>
      </p:sp>
      <p:pic>
        <p:nvPicPr>
          <p:cNvPr id="17" name="Picture 16" descr="Aerial view of a land with land and water&#10;&#10;AI-generated content may be incorrect.">
            <a:extLst>
              <a:ext uri="{FF2B5EF4-FFF2-40B4-BE49-F238E27FC236}">
                <a16:creationId xmlns:a16="http://schemas.microsoft.com/office/drawing/2014/main" id="{96B8F8AB-31E7-6E61-1AA8-283A45800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1853"/>
            <a:ext cx="12266911" cy="7778048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98ECFD54-577A-5033-F606-28D1AA150C19}"/>
              </a:ext>
            </a:extLst>
          </p:cNvPr>
          <p:cNvSpPr/>
          <p:nvPr/>
        </p:nvSpPr>
        <p:spPr>
          <a:xfrm>
            <a:off x="12838411" y="30288791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29B744-43CA-D615-5364-50C2605479CB}"/>
              </a:ext>
            </a:extLst>
          </p:cNvPr>
          <p:cNvSpPr txBox="1"/>
          <p:nvPr/>
        </p:nvSpPr>
        <p:spPr>
          <a:xfrm>
            <a:off x="14159212" y="29596111"/>
            <a:ext cx="2311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Scrolling makes zoom in effect/fade transition from overhead view of whole South Coast Wilderness to angled view of Laguna Coast Wilderness with Old Emerald Trail centered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F1586-630B-FADF-49C4-2D9502163C7B}"/>
              </a:ext>
            </a:extLst>
          </p:cNvPr>
          <p:cNvSpPr txBox="1"/>
          <p:nvPr/>
        </p:nvSpPr>
        <p:spPr>
          <a:xfrm>
            <a:off x="14139469" y="8170525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of map is visible from first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F1D54-82B1-44A5-3506-D13A4AB00B98}"/>
              </a:ext>
            </a:extLst>
          </p:cNvPr>
          <p:cNvSpPr txBox="1"/>
          <p:nvPr/>
        </p:nvSpPr>
        <p:spPr>
          <a:xfrm>
            <a:off x="13498811" y="5117876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Donate Now button floats in place through scrolling. Clicking sends User directly to the Donate Now slide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A925B1-34A4-2BE7-F6D3-83BA7EDE13EE}"/>
              </a:ext>
            </a:extLst>
          </p:cNvPr>
          <p:cNvSpPr txBox="1"/>
          <p:nvPr/>
        </p:nvSpPr>
        <p:spPr>
          <a:xfrm>
            <a:off x="588317" y="31602824"/>
            <a:ext cx="3061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Old Emerald Trail runs down a steep, west-facing ridge in Laguna Coast Wilderness Park</a:t>
            </a:r>
          </a:p>
        </p:txBody>
      </p:sp>
      <p:pic>
        <p:nvPicPr>
          <p:cNvPr id="24" name="Picture 23" descr="Aerial view of a land with land and water&#10;&#10;AI-generated content may be incorrect.">
            <a:extLst>
              <a:ext uri="{FF2B5EF4-FFF2-40B4-BE49-F238E27FC236}">
                <a16:creationId xmlns:a16="http://schemas.microsoft.com/office/drawing/2014/main" id="{CE94EBD8-599C-3EC6-E607-F7D8CC156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" y="38132602"/>
            <a:ext cx="12266911" cy="77780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528092-2F72-437C-F42F-B18C33E75ABF}"/>
              </a:ext>
            </a:extLst>
          </p:cNvPr>
          <p:cNvSpPr txBox="1"/>
          <p:nvPr/>
        </p:nvSpPr>
        <p:spPr>
          <a:xfrm>
            <a:off x="623557" y="38825151"/>
            <a:ext cx="306106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Rain and heavy visitor use combine on steep sections to cause major erosion and habitat loss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This trail needs more than regular maintenance to be sustainable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8C4685C9-383B-436A-CC59-2B1DCEDE1196}"/>
              </a:ext>
            </a:extLst>
          </p:cNvPr>
          <p:cNvSpPr/>
          <p:nvPr/>
        </p:nvSpPr>
        <p:spPr>
          <a:xfrm>
            <a:off x="12494222" y="22735280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1D365B-1B93-F796-1EB6-B1A644795DF5}"/>
              </a:ext>
            </a:extLst>
          </p:cNvPr>
          <p:cNvSpPr txBox="1"/>
          <p:nvPr/>
        </p:nvSpPr>
        <p:spPr>
          <a:xfrm>
            <a:off x="13815022" y="22873595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Scrolling replaces text and images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8F0BF05-52A4-9CC6-06B0-8D6B300B9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698" y="39304387"/>
            <a:ext cx="2905573" cy="38589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4CEA48C-7BFE-8120-9B2C-28566DD60D81}"/>
              </a:ext>
            </a:extLst>
          </p:cNvPr>
          <p:cNvSpPr txBox="1"/>
          <p:nvPr/>
        </p:nvSpPr>
        <p:spPr>
          <a:xfrm>
            <a:off x="13092692" y="40354312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Return to take new pictures. All areas more degraded than when these were taken in November. 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0A1CC92-4500-1121-F052-D9A6B1A2AD56}"/>
              </a:ext>
            </a:extLst>
          </p:cNvPr>
          <p:cNvSpPr/>
          <p:nvPr/>
        </p:nvSpPr>
        <p:spPr>
          <a:xfrm>
            <a:off x="12432292" y="37450016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2A3375-489B-F511-84BB-26F2240B5450}"/>
              </a:ext>
            </a:extLst>
          </p:cNvPr>
          <p:cNvSpPr txBox="1"/>
          <p:nvPr/>
        </p:nvSpPr>
        <p:spPr>
          <a:xfrm>
            <a:off x="13753093" y="37588331"/>
            <a:ext cx="231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Scrolling replaces text and inserts image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7EDFDED-907D-5274-7785-C1FD477F36FB}"/>
              </a:ext>
            </a:extLst>
          </p:cNvPr>
          <p:cNvSpPr/>
          <p:nvPr/>
        </p:nvSpPr>
        <p:spPr>
          <a:xfrm>
            <a:off x="12494222" y="14791477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2D017-5C55-1093-4CC4-98CEBE9DDD0D}"/>
              </a:ext>
            </a:extLst>
          </p:cNvPr>
          <p:cNvSpPr txBox="1"/>
          <p:nvPr/>
        </p:nvSpPr>
        <p:spPr>
          <a:xfrm>
            <a:off x="13815022" y="14929792"/>
            <a:ext cx="231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Scrolling replaces text and inserts image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8681AD5-3A9B-34DB-3927-3332ABE24D2E}"/>
              </a:ext>
            </a:extLst>
          </p:cNvPr>
          <p:cNvSpPr/>
          <p:nvPr/>
        </p:nvSpPr>
        <p:spPr>
          <a:xfrm>
            <a:off x="6427871" y="46441825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7C3ED2-876E-4E51-2FE0-8A6178029432}"/>
              </a:ext>
            </a:extLst>
          </p:cNvPr>
          <p:cNvSpPr txBox="1"/>
          <p:nvPr/>
        </p:nvSpPr>
        <p:spPr>
          <a:xfrm>
            <a:off x="8218955" y="46961133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 on next slide</a:t>
            </a:r>
          </a:p>
        </p:txBody>
      </p:sp>
      <p:pic>
        <p:nvPicPr>
          <p:cNvPr id="3" name="Picture 2" descr="A dirt path with trees in the background&#10;&#10;AI-generated content may be incorrect.">
            <a:extLst>
              <a:ext uri="{FF2B5EF4-FFF2-40B4-BE49-F238E27FC236}">
                <a16:creationId xmlns:a16="http://schemas.microsoft.com/office/drawing/2014/main" id="{FBE9A2C9-1744-9053-A73D-25FF27FD7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r="14620" b="20346"/>
          <a:stretch/>
        </p:blipFill>
        <p:spPr>
          <a:xfrm>
            <a:off x="7652859" y="39304387"/>
            <a:ext cx="3185652" cy="3946510"/>
          </a:xfrm>
          <a:prstGeom prst="rect">
            <a:avLst/>
          </a:prstGeom>
        </p:spPr>
      </p:pic>
      <p:pic>
        <p:nvPicPr>
          <p:cNvPr id="28" name="Picture 27" descr="Aerial view of a city and water&#10;&#10;AI-generated content may be incorrect.">
            <a:extLst>
              <a:ext uri="{FF2B5EF4-FFF2-40B4-BE49-F238E27FC236}">
                <a16:creationId xmlns:a16="http://schemas.microsoft.com/office/drawing/2014/main" id="{1915089C-302E-C01C-5C08-5E74C03B2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5658" r="247" b="246"/>
          <a:stretch/>
        </p:blipFill>
        <p:spPr>
          <a:xfrm>
            <a:off x="-30163" y="15310630"/>
            <a:ext cx="12192000" cy="758519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8619A6-1D03-8D2B-F993-BA7E84101F9F}"/>
              </a:ext>
            </a:extLst>
          </p:cNvPr>
          <p:cNvSpPr txBox="1"/>
          <p:nvPr/>
        </p:nvSpPr>
        <p:spPr>
          <a:xfrm>
            <a:off x="608275" y="15652430"/>
            <a:ext cx="30610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Laguna Canyon Foundation has over a decade of experience caring for the trails in the South Coast Wilderness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Our projects transform problem areas like these on Cholla Trail…</a:t>
            </a:r>
          </a:p>
        </p:txBody>
      </p:sp>
      <p:pic>
        <p:nvPicPr>
          <p:cNvPr id="38" name="Picture 37" descr="Aerial view of a city and water&#10;&#10;AI-generated content may be incorrect.">
            <a:extLst>
              <a:ext uri="{FF2B5EF4-FFF2-40B4-BE49-F238E27FC236}">
                <a16:creationId xmlns:a16="http://schemas.microsoft.com/office/drawing/2014/main" id="{ABE2D056-A202-2CE7-DD0F-32BED969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5658" r="247" b="246"/>
          <a:stretch/>
        </p:blipFill>
        <p:spPr>
          <a:xfrm>
            <a:off x="20722" y="22796662"/>
            <a:ext cx="12192000" cy="75851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9A65AA-409B-D6E0-DEE1-7743746B1958}"/>
              </a:ext>
            </a:extLst>
          </p:cNvPr>
          <p:cNvSpPr txBox="1"/>
          <p:nvPr/>
        </p:nvSpPr>
        <p:spPr>
          <a:xfrm>
            <a:off x="785995" y="24353222"/>
            <a:ext cx="30610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…Into sustainable, maintainable trail to last for decades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This year, Laguna Canyon Foundation has identified another trail in need</a:t>
            </a:r>
          </a:p>
        </p:txBody>
      </p:sp>
      <p:pic>
        <p:nvPicPr>
          <p:cNvPr id="41" name="Picture 40" descr="A dirt path with plants and trees&#10;&#10;AI-generated content may be incorrect.">
            <a:extLst>
              <a:ext uri="{FF2B5EF4-FFF2-40B4-BE49-F238E27FC236}">
                <a16:creationId xmlns:a16="http://schemas.microsoft.com/office/drawing/2014/main" id="{7B51745A-460F-7B25-15A3-61B9852C4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554" y="16316420"/>
            <a:ext cx="2932272" cy="3909695"/>
          </a:xfrm>
          <a:prstGeom prst="rect">
            <a:avLst/>
          </a:prstGeom>
        </p:spPr>
      </p:pic>
      <p:pic>
        <p:nvPicPr>
          <p:cNvPr id="43" name="Picture 42" descr="A dirt road with trees and bushes&#10;&#10;AI-generated content may be incorrect.">
            <a:extLst>
              <a:ext uri="{FF2B5EF4-FFF2-40B4-BE49-F238E27FC236}">
                <a16:creationId xmlns:a16="http://schemas.microsoft.com/office/drawing/2014/main" id="{C43DF42D-D717-B2A3-8C11-45DD8CD97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9063" y="24856143"/>
            <a:ext cx="3986081" cy="2989561"/>
          </a:xfrm>
          <a:prstGeom prst="rect">
            <a:avLst/>
          </a:prstGeom>
        </p:spPr>
      </p:pic>
      <p:pic>
        <p:nvPicPr>
          <p:cNvPr id="45" name="Picture 44" descr="A dirt road with tire tracks&#10;&#10;AI-generated content may be incorrect.">
            <a:extLst>
              <a:ext uri="{FF2B5EF4-FFF2-40B4-BE49-F238E27FC236}">
                <a16:creationId xmlns:a16="http://schemas.microsoft.com/office/drawing/2014/main" id="{3F4B1314-056E-898D-9D17-DD8C7449AB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719" y="16341501"/>
            <a:ext cx="2913461" cy="3884614"/>
          </a:xfrm>
          <a:prstGeom prst="rect">
            <a:avLst/>
          </a:prstGeom>
        </p:spPr>
      </p:pic>
      <p:pic>
        <p:nvPicPr>
          <p:cNvPr id="47" name="Picture 46" descr="A dirt path with rocks and bushes&#10;&#10;AI-generated content may be incorrect.">
            <a:extLst>
              <a:ext uri="{FF2B5EF4-FFF2-40B4-BE49-F238E27FC236}">
                <a16:creationId xmlns:a16="http://schemas.microsoft.com/office/drawing/2014/main" id="{66E06C18-F67D-CCD2-D442-C0CD8AF43A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09"/>
          <a:stretch/>
        </p:blipFill>
        <p:spPr>
          <a:xfrm>
            <a:off x="7540078" y="24420228"/>
            <a:ext cx="2989561" cy="390001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7539E26-1F41-F92A-9C7F-93F611176F60}"/>
              </a:ext>
            </a:extLst>
          </p:cNvPr>
          <p:cNvSpPr txBox="1"/>
          <p:nvPr/>
        </p:nvSpPr>
        <p:spPr>
          <a:xfrm>
            <a:off x="46265" y="44178491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4CA4EDA0-D139-4211-0B44-A0DFEF65CBB1}"/>
              </a:ext>
            </a:extLst>
          </p:cNvPr>
          <p:cNvSpPr/>
          <p:nvPr/>
        </p:nvSpPr>
        <p:spPr>
          <a:xfrm>
            <a:off x="141517" y="43864749"/>
            <a:ext cx="2334985" cy="182781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89EAD3-9F0E-2509-4D07-E17AD12AEDA4}"/>
              </a:ext>
            </a:extLst>
          </p:cNvPr>
          <p:cNvSpPr txBox="1"/>
          <p:nvPr/>
        </p:nvSpPr>
        <p:spPr>
          <a:xfrm>
            <a:off x="253257" y="36374678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53" name="Frame 52">
            <a:extLst>
              <a:ext uri="{FF2B5EF4-FFF2-40B4-BE49-F238E27FC236}">
                <a16:creationId xmlns:a16="http://schemas.microsoft.com/office/drawing/2014/main" id="{D8BAECFB-AF00-7B58-FCBD-F004F4555FE4}"/>
              </a:ext>
            </a:extLst>
          </p:cNvPr>
          <p:cNvSpPr/>
          <p:nvPr/>
        </p:nvSpPr>
        <p:spPr>
          <a:xfrm>
            <a:off x="348509" y="36060936"/>
            <a:ext cx="2334985" cy="182781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A6B5A80-E075-E150-E379-4420396BF414}"/>
              </a:ext>
            </a:extLst>
          </p:cNvPr>
          <p:cNvSpPr txBox="1"/>
          <p:nvPr/>
        </p:nvSpPr>
        <p:spPr>
          <a:xfrm>
            <a:off x="330426" y="28622039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55" name="Frame 54">
            <a:extLst>
              <a:ext uri="{FF2B5EF4-FFF2-40B4-BE49-F238E27FC236}">
                <a16:creationId xmlns:a16="http://schemas.microsoft.com/office/drawing/2014/main" id="{32BBD9CE-78EB-A574-BC99-9623E414B892}"/>
              </a:ext>
            </a:extLst>
          </p:cNvPr>
          <p:cNvSpPr/>
          <p:nvPr/>
        </p:nvSpPr>
        <p:spPr>
          <a:xfrm>
            <a:off x="425678" y="28308297"/>
            <a:ext cx="2334985" cy="182781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BF2C1A-4299-082C-FC1A-A841612375EF}"/>
              </a:ext>
            </a:extLst>
          </p:cNvPr>
          <p:cNvSpPr txBox="1"/>
          <p:nvPr/>
        </p:nvSpPr>
        <p:spPr>
          <a:xfrm>
            <a:off x="484828" y="21146015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57" name="Frame 56">
            <a:extLst>
              <a:ext uri="{FF2B5EF4-FFF2-40B4-BE49-F238E27FC236}">
                <a16:creationId xmlns:a16="http://schemas.microsoft.com/office/drawing/2014/main" id="{2200436A-DB66-BDB2-CF91-7B95E889A353}"/>
              </a:ext>
            </a:extLst>
          </p:cNvPr>
          <p:cNvSpPr/>
          <p:nvPr/>
        </p:nvSpPr>
        <p:spPr>
          <a:xfrm>
            <a:off x="580080" y="20832273"/>
            <a:ext cx="2334985" cy="182781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21551A-95BF-9433-F451-A669354BA50E}"/>
              </a:ext>
            </a:extLst>
          </p:cNvPr>
          <p:cNvSpPr txBox="1"/>
          <p:nvPr/>
        </p:nvSpPr>
        <p:spPr>
          <a:xfrm>
            <a:off x="493065" y="13699505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59" name="Frame 58">
            <a:extLst>
              <a:ext uri="{FF2B5EF4-FFF2-40B4-BE49-F238E27FC236}">
                <a16:creationId xmlns:a16="http://schemas.microsoft.com/office/drawing/2014/main" id="{3B25A2E9-7631-E6C4-4206-70DF5E108D94}"/>
              </a:ext>
            </a:extLst>
          </p:cNvPr>
          <p:cNvSpPr/>
          <p:nvPr/>
        </p:nvSpPr>
        <p:spPr>
          <a:xfrm>
            <a:off x="588317" y="13385763"/>
            <a:ext cx="2334985" cy="182781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88D2315-C081-37BB-612E-FE5FB9FEF730}"/>
              </a:ext>
            </a:extLst>
          </p:cNvPr>
          <p:cNvSpPr txBox="1"/>
          <p:nvPr/>
        </p:nvSpPr>
        <p:spPr>
          <a:xfrm>
            <a:off x="5502103" y="20215337"/>
            <a:ext cx="3805670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Before LCF trail repair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C37B0C-968E-9A43-3773-2B71021493C7}"/>
              </a:ext>
            </a:extLst>
          </p:cNvPr>
          <p:cNvSpPr txBox="1"/>
          <p:nvPr/>
        </p:nvSpPr>
        <p:spPr>
          <a:xfrm>
            <a:off x="5440015" y="28351919"/>
            <a:ext cx="3805670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After LCF trail repair</a:t>
            </a:r>
          </a:p>
        </p:txBody>
      </p:sp>
    </p:spTree>
    <p:extLst>
      <p:ext uri="{BB962C8B-B14F-4D97-AF65-F5344CB8AC3E}">
        <p14:creationId xmlns:p14="http://schemas.microsoft.com/office/powerpoint/2010/main" val="275603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B6786-C3C8-7324-3CC5-C828A037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erial view of a land with land and water&#10;&#10;AI-generated content may be incorrect.">
            <a:extLst>
              <a:ext uri="{FF2B5EF4-FFF2-40B4-BE49-F238E27FC236}">
                <a16:creationId xmlns:a16="http://schemas.microsoft.com/office/drawing/2014/main" id="{8F7D2C79-4817-7210-F4B9-057D7C5B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19" y="36540"/>
            <a:ext cx="12266911" cy="7778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34053C-2AE2-BE69-3568-7B635BC83B76}"/>
              </a:ext>
            </a:extLst>
          </p:cNvPr>
          <p:cNvSpPr txBox="1"/>
          <p:nvPr/>
        </p:nvSpPr>
        <p:spPr>
          <a:xfrm>
            <a:off x="617076" y="729089"/>
            <a:ext cx="306106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Rain and heavy visitor use combine on steep sections to cause major erosion and habitat loss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This trail needs more than regular maintenance to be sustainable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C134AB-A4EF-0D5D-E78C-9D214353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7" y="1208325"/>
            <a:ext cx="2905573" cy="3858963"/>
          </a:xfrm>
          <a:prstGeom prst="rect">
            <a:avLst/>
          </a:prstGeom>
        </p:spPr>
      </p:pic>
      <p:pic>
        <p:nvPicPr>
          <p:cNvPr id="22" name="Picture 21" descr="A dirt path with trees in the background&#10;&#10;AI-generated content may be incorrect.">
            <a:extLst>
              <a:ext uri="{FF2B5EF4-FFF2-40B4-BE49-F238E27FC236}">
                <a16:creationId xmlns:a16="http://schemas.microsoft.com/office/drawing/2014/main" id="{4248CA14-3CC7-6C22-2D0D-9AC355820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r="14620" b="20346"/>
          <a:stretch/>
        </p:blipFill>
        <p:spPr>
          <a:xfrm>
            <a:off x="7646378" y="1208325"/>
            <a:ext cx="3185652" cy="394651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BF6BDD7-B8A6-629D-98BF-61A5F3C0C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2859" y="13276596"/>
            <a:ext cx="2445585" cy="1965438"/>
          </a:xfrm>
        </p:spPr>
        <p:txBody>
          <a:bodyPr>
            <a:normAutofit fontScale="85000" lnSpcReduction="1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Trails Need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F71CB-9FAA-8D19-3626-90B2D1A3D634}"/>
              </a:ext>
            </a:extLst>
          </p:cNvPr>
          <p:cNvSpPr txBox="1"/>
          <p:nvPr/>
        </p:nvSpPr>
        <p:spPr>
          <a:xfrm>
            <a:off x="520699" y="6256495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C3CBF42B-FC85-A049-33E7-44D7CD6D8550}"/>
              </a:ext>
            </a:extLst>
          </p:cNvPr>
          <p:cNvSpPr/>
          <p:nvPr/>
        </p:nvSpPr>
        <p:spPr>
          <a:xfrm>
            <a:off x="615951" y="5942753"/>
            <a:ext cx="2334985" cy="182781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DE92910-6DEA-D60A-92E5-8EF1ECF28490}"/>
              </a:ext>
            </a:extLst>
          </p:cNvPr>
          <p:cNvSpPr/>
          <p:nvPr/>
        </p:nvSpPr>
        <p:spPr>
          <a:xfrm>
            <a:off x="12494222" y="7770565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A9F99F-767C-E06B-AF46-5E4FB07EC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b="940"/>
          <a:stretch/>
        </p:blipFill>
        <p:spPr>
          <a:xfrm>
            <a:off x="51744" y="7818112"/>
            <a:ext cx="12192000" cy="75851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DA2090-84F3-78FF-C57A-D2CDAC1002F1}"/>
              </a:ext>
            </a:extLst>
          </p:cNvPr>
          <p:cNvSpPr txBox="1"/>
          <p:nvPr/>
        </p:nvSpPr>
        <p:spPr>
          <a:xfrm>
            <a:off x="535930" y="8569043"/>
            <a:ext cx="30610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lower 1100 feet of Old Emerald has steep sections with grades up to 27%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F68455-99AB-1AC8-D09F-0016A17BE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67" y="15564573"/>
            <a:ext cx="12266911" cy="7778047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9534E88E-C4E2-8358-3467-FFA0D234660F}"/>
              </a:ext>
            </a:extLst>
          </p:cNvPr>
          <p:cNvSpPr/>
          <p:nvPr/>
        </p:nvSpPr>
        <p:spPr>
          <a:xfrm>
            <a:off x="12517665" y="14802563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9C902-009D-510D-7A04-A0854E9249DB}"/>
              </a:ext>
            </a:extLst>
          </p:cNvPr>
          <p:cNvSpPr txBox="1"/>
          <p:nvPr/>
        </p:nvSpPr>
        <p:spPr>
          <a:xfrm>
            <a:off x="14334858" y="8107474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Scrolling zooms in to close up of Old Emerald project section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DE9B1-396D-C063-AD1D-32BD5EE0DFA1}"/>
              </a:ext>
            </a:extLst>
          </p:cNvPr>
          <p:cNvSpPr txBox="1"/>
          <p:nvPr/>
        </p:nvSpPr>
        <p:spPr>
          <a:xfrm>
            <a:off x="14219673" y="1165330"/>
            <a:ext cx="231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same point in the web page journey as the bottom of the previous slide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EE1D3-B32B-BDA0-10F5-E579C49C3F1D}"/>
              </a:ext>
            </a:extLst>
          </p:cNvPr>
          <p:cNvSpPr txBox="1"/>
          <p:nvPr/>
        </p:nvSpPr>
        <p:spPr>
          <a:xfrm>
            <a:off x="14184833" y="3724139"/>
            <a:ext cx="231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Donate Now button floats in place through scrolling. Clicking it sends User straight down to the Donate Now slide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A0A37-4958-A39A-5996-43C2A64EF421}"/>
              </a:ext>
            </a:extLst>
          </p:cNvPr>
          <p:cNvSpPr txBox="1"/>
          <p:nvPr/>
        </p:nvSpPr>
        <p:spPr>
          <a:xfrm>
            <a:off x="565150" y="16785544"/>
            <a:ext cx="47978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Laguna Canyon Foundation plans to install 10 sections of rock armoring to stabilize the tread and allow water to drain off the trail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0C9D8D3-36A1-D87C-58BB-00CB06946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67" y="23286495"/>
            <a:ext cx="12266911" cy="7778047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EB1CA5C7-2F26-BBC0-A736-40007676A1D7}"/>
              </a:ext>
            </a:extLst>
          </p:cNvPr>
          <p:cNvSpPr/>
          <p:nvPr/>
        </p:nvSpPr>
        <p:spPr>
          <a:xfrm>
            <a:off x="12494222" y="22735280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4997BA-4CE3-507B-B767-EA0B5E69C4E2}"/>
              </a:ext>
            </a:extLst>
          </p:cNvPr>
          <p:cNvSpPr txBox="1"/>
          <p:nvPr/>
        </p:nvSpPr>
        <p:spPr>
          <a:xfrm>
            <a:off x="14334858" y="15102908"/>
            <a:ext cx="231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Scrolling replaces text and inserts image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F78124-42F3-5BC3-E122-2874DCEC617A}"/>
              </a:ext>
            </a:extLst>
          </p:cNvPr>
          <p:cNvSpPr txBox="1"/>
          <p:nvPr/>
        </p:nvSpPr>
        <p:spPr>
          <a:xfrm>
            <a:off x="13080518" y="25514206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Donate Now Page: Clicking the Donate Now button on previous steps of the journey brings User to this slide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2F6A2EE2-20E6-262B-8522-B92366C8B438}"/>
              </a:ext>
            </a:extLst>
          </p:cNvPr>
          <p:cNvSpPr/>
          <p:nvPr/>
        </p:nvSpPr>
        <p:spPr>
          <a:xfrm>
            <a:off x="12624315" y="30755168"/>
            <a:ext cx="1320800" cy="1684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6EB804-3A3A-1C5C-2FF0-AB08AA07D07B}"/>
              </a:ext>
            </a:extLst>
          </p:cNvPr>
          <p:cNvSpPr txBox="1"/>
          <p:nvPr/>
        </p:nvSpPr>
        <p:spPr>
          <a:xfrm>
            <a:off x="14236218" y="30870446"/>
            <a:ext cx="231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a section letter brings up an info page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EB8BB4-4A88-F37D-7830-BD60E95FDA02}"/>
              </a:ext>
            </a:extLst>
          </p:cNvPr>
          <p:cNvSpPr txBox="1"/>
          <p:nvPr/>
        </p:nvSpPr>
        <p:spPr>
          <a:xfrm>
            <a:off x="14236218" y="22880955"/>
            <a:ext cx="231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Scrolling replaces text and inserts image</a:t>
            </a:r>
          </a:p>
        </p:txBody>
      </p:sp>
      <p:graphicFrame>
        <p:nvGraphicFramePr>
          <p:cNvPr id="37" name="Content Placeholder 10">
            <a:extLst>
              <a:ext uri="{FF2B5EF4-FFF2-40B4-BE49-F238E27FC236}">
                <a16:creationId xmlns:a16="http://schemas.microsoft.com/office/drawing/2014/main" id="{5134B21A-467D-CF1E-F1E7-F18F04D7AB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9435842"/>
              </p:ext>
            </p:extLst>
          </p:nvPr>
        </p:nvGraphicFramePr>
        <p:xfrm>
          <a:off x="8406728" y="19494791"/>
          <a:ext cx="3655518" cy="3688080"/>
        </p:xfrm>
        <a:graphic>
          <a:graphicData uri="http://schemas.openxmlformats.org/drawingml/2006/table">
            <a:tbl>
              <a:tblPr firstCol="1" bandRow="1">
                <a:gradFill rotWithShape="1">
                  <a:gsLst>
                    <a:gs pos="0">
                      <a:srgbClr val="196B24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196B24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196B24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1827759">
                  <a:extLst>
                    <a:ext uri="{9D8B030D-6E8A-4147-A177-3AD203B41FA5}">
                      <a16:colId xmlns:a16="http://schemas.microsoft.com/office/drawing/2014/main" val="2763988353"/>
                    </a:ext>
                  </a:extLst>
                </a:gridCol>
                <a:gridCol w="1827759">
                  <a:extLst>
                    <a:ext uri="{9D8B030D-6E8A-4147-A177-3AD203B41FA5}">
                      <a16:colId xmlns:a16="http://schemas.microsoft.com/office/drawing/2014/main" val="2588481868"/>
                    </a:ext>
                  </a:extLst>
                </a:gridCol>
              </a:tblGrid>
              <a:tr h="907725">
                <a:tc>
                  <a:txBody>
                    <a:bodyPr/>
                    <a:lstStyle>
                      <a:lvl1pPr marL="0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1pPr>
                      <a:lvl2pPr marL="1216198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2pPr>
                      <a:lvl3pPr marL="2432395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3pPr>
                      <a:lvl4pPr marL="3648593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4pPr>
                      <a:lvl5pPr marL="4864791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5pPr>
                      <a:lvl6pPr marL="6080989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6pPr>
                      <a:lvl7pPr marL="7297186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7pPr>
                      <a:lvl8pPr marL="8513384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8pPr>
                      <a:lvl9pPr marL="9729582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9pPr>
                    </a:lstStyle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Work Sections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L>
                    <a:lnR w="1905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B2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1pPr>
                      <a:lvl2pPr marL="1216198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2pPr>
                      <a:lvl3pPr marL="2432395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3pPr>
                      <a:lvl4pPr marL="3648593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4pPr>
                      <a:lvl5pPr marL="4864791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5pPr>
                      <a:lvl6pPr marL="6080989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6pPr>
                      <a:lvl7pPr marL="7297186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7pPr>
                      <a:lvl8pPr marL="8513384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8pPr>
                      <a:lvl9pPr marL="9729582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9pPr>
                    </a:lstStyle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B24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503397"/>
                  </a:ext>
                </a:extLst>
              </a:tr>
              <a:tr h="922146">
                <a:tc>
                  <a:txBody>
                    <a:bodyPr/>
                    <a:lstStyle>
                      <a:lvl1pPr marL="0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1pPr>
                      <a:lvl2pPr marL="1216198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2pPr>
                      <a:lvl3pPr marL="2432395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3pPr>
                      <a:lvl4pPr marL="3648593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4pPr>
                      <a:lvl5pPr marL="4864791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5pPr>
                      <a:lvl6pPr marL="6080989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6pPr>
                      <a:lvl7pPr marL="7297186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7pPr>
                      <a:lvl8pPr marL="8513384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8pPr>
                      <a:lvl9pPr marL="9729582" algn="l" defTabSz="2432395" rtl="0" eaLnBrk="1" latinLnBrk="0" hangingPunct="1">
                        <a:defRPr sz="4788" b="1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9pPr>
                    </a:lstStyle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Total Area of Rock Armoring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L>
                    <a:lnR w="1905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B2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1pPr>
                      <a:lvl2pPr marL="1216198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2pPr>
                      <a:lvl3pPr marL="2432395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3pPr>
                      <a:lvl4pPr marL="3648593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4pPr>
                      <a:lvl5pPr marL="4864791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5pPr>
                      <a:lvl6pPr marL="6080989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6pPr>
                      <a:lvl7pPr marL="7297186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7pPr>
                      <a:lvl8pPr marL="8513384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8pPr>
                      <a:lvl9pPr marL="9729582" algn="l" defTabSz="2432395" rtl="0" eaLnBrk="1" latinLnBrk="0" hangingPunct="1">
                        <a:defRPr sz="4788" kern="1200">
                          <a:solidFill>
                            <a:schemeClr val="dk1"/>
                          </a:solidFill>
                          <a:latin typeface="Aptos" panose="020B0004020202020204"/>
                        </a:defRPr>
                      </a:lvl9pPr>
                    </a:lstStyle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410 square feet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B24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014435"/>
                  </a:ext>
                </a:extLst>
              </a:tr>
              <a:tr h="9221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Total Area Improved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L>
                    <a:lnR w="1905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B24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3120 square feet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6B24"/>
                      </a:solidFill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B24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5343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7235FD68-7F69-840E-2F99-C6A6BA419E3C}"/>
              </a:ext>
            </a:extLst>
          </p:cNvPr>
          <p:cNvSpPr txBox="1"/>
          <p:nvPr/>
        </p:nvSpPr>
        <p:spPr>
          <a:xfrm>
            <a:off x="253896" y="24309759"/>
            <a:ext cx="510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F248B32C-3E2C-9D66-D802-C8FF3CBE9D0F}"/>
              </a:ext>
            </a:extLst>
          </p:cNvPr>
          <p:cNvSpPr/>
          <p:nvPr/>
        </p:nvSpPr>
        <p:spPr>
          <a:xfrm>
            <a:off x="520702" y="24141098"/>
            <a:ext cx="4842270" cy="100490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721624-2DF9-1BAF-9668-158BDB336067}"/>
              </a:ext>
            </a:extLst>
          </p:cNvPr>
          <p:cNvSpPr txBox="1"/>
          <p:nvPr/>
        </p:nvSpPr>
        <p:spPr>
          <a:xfrm>
            <a:off x="8417508" y="27175518"/>
            <a:ext cx="36555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Click on a section letter to learn more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Click Here</a:t>
            </a:r>
            <a:r>
              <a:rPr lang="en-US" sz="2800" dirty="0">
                <a:solidFill>
                  <a:schemeClr val="bg1"/>
                </a:solidFill>
              </a:rPr>
              <a:t> to read the full project proposal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E5DEFB9-0F81-AD53-9A47-6304099A9648}"/>
              </a:ext>
            </a:extLst>
          </p:cNvPr>
          <p:cNvSpPr/>
          <p:nvPr/>
        </p:nvSpPr>
        <p:spPr>
          <a:xfrm>
            <a:off x="662107" y="25470584"/>
            <a:ext cx="4283156" cy="4915630"/>
          </a:xfrm>
          <a:prstGeom prst="rect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41C80D6-24CC-CA1D-9388-677D9866C73B}"/>
              </a:ext>
            </a:extLst>
          </p:cNvPr>
          <p:cNvSpPr txBox="1"/>
          <p:nvPr/>
        </p:nvSpPr>
        <p:spPr>
          <a:xfrm>
            <a:off x="757359" y="25584900"/>
            <a:ext cx="40955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 Build Your Trails!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 want to give  _______________ to the next section up for repair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Section B: $2,800 to goal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 want to sponsor a whole section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highlight>
                  <a:srgbClr val="00FF00"/>
                </a:highlight>
              </a:rPr>
              <a:t>Section A: $3,067 Fully Funded!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Section B: $3,134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Section C: $8,048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Section D: $3,560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Section E: $5,123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Section F: $3,969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Section G: $4,149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highlight>
                  <a:srgbClr val="00FF00"/>
                </a:highlight>
              </a:rPr>
              <a:t>Section H: $3,064 Fully Funded!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Section I: $3,936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Section J: $2,900</a:t>
            </a:r>
          </a:p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C8740F-C69C-78E1-AD0D-A34E165BD53C}"/>
              </a:ext>
            </a:extLst>
          </p:cNvPr>
          <p:cNvSpPr/>
          <p:nvPr/>
        </p:nvSpPr>
        <p:spPr>
          <a:xfrm>
            <a:off x="2066461" y="30079046"/>
            <a:ext cx="1092014" cy="646332"/>
          </a:xfrm>
          <a:prstGeom prst="rect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4D8E5C-4370-3FE7-9771-B1AE8DDA93B9}"/>
              </a:ext>
            </a:extLst>
          </p:cNvPr>
          <p:cNvSpPr txBox="1"/>
          <p:nvPr/>
        </p:nvSpPr>
        <p:spPr>
          <a:xfrm>
            <a:off x="13080518" y="26593732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save space, could make the sponsor section selector a drop down menu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EA64A1D-622B-10AF-7583-F0BAEF47D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204" y="31064542"/>
            <a:ext cx="12266911" cy="777804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7B69B85-7229-FB93-EEFF-ADAE726325B3}"/>
              </a:ext>
            </a:extLst>
          </p:cNvPr>
          <p:cNvSpPr/>
          <p:nvPr/>
        </p:nvSpPr>
        <p:spPr>
          <a:xfrm>
            <a:off x="757358" y="32032890"/>
            <a:ext cx="10913273" cy="5987823"/>
          </a:xfrm>
          <a:prstGeom prst="rect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Section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DD6B085-932A-7BE3-E82A-3385565F3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15088"/>
              </p:ext>
            </p:extLst>
          </p:nvPr>
        </p:nvGraphicFramePr>
        <p:xfrm>
          <a:off x="3678139" y="32229598"/>
          <a:ext cx="7992495" cy="14448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952">
                  <a:extLst>
                    <a:ext uri="{9D8B030D-6E8A-4147-A177-3AD203B41FA5}">
                      <a16:colId xmlns:a16="http://schemas.microsoft.com/office/drawing/2014/main" val="2601401547"/>
                    </a:ext>
                  </a:extLst>
                </a:gridCol>
                <a:gridCol w="1210610">
                  <a:extLst>
                    <a:ext uri="{9D8B030D-6E8A-4147-A177-3AD203B41FA5}">
                      <a16:colId xmlns:a16="http://schemas.microsoft.com/office/drawing/2014/main" val="1633042063"/>
                    </a:ext>
                  </a:extLst>
                </a:gridCol>
                <a:gridCol w="926486">
                  <a:extLst>
                    <a:ext uri="{9D8B030D-6E8A-4147-A177-3AD203B41FA5}">
                      <a16:colId xmlns:a16="http://schemas.microsoft.com/office/drawing/2014/main" val="2837856783"/>
                    </a:ext>
                  </a:extLst>
                </a:gridCol>
                <a:gridCol w="592952">
                  <a:extLst>
                    <a:ext uri="{9D8B030D-6E8A-4147-A177-3AD203B41FA5}">
                      <a16:colId xmlns:a16="http://schemas.microsoft.com/office/drawing/2014/main" val="1286975273"/>
                    </a:ext>
                  </a:extLst>
                </a:gridCol>
                <a:gridCol w="592952">
                  <a:extLst>
                    <a:ext uri="{9D8B030D-6E8A-4147-A177-3AD203B41FA5}">
                      <a16:colId xmlns:a16="http://schemas.microsoft.com/office/drawing/2014/main" val="2892033407"/>
                    </a:ext>
                  </a:extLst>
                </a:gridCol>
                <a:gridCol w="592952">
                  <a:extLst>
                    <a:ext uri="{9D8B030D-6E8A-4147-A177-3AD203B41FA5}">
                      <a16:colId xmlns:a16="http://schemas.microsoft.com/office/drawing/2014/main" val="1532613201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2116202789"/>
                    </a:ext>
                  </a:extLst>
                </a:gridCol>
                <a:gridCol w="1173550">
                  <a:extLst>
                    <a:ext uri="{9D8B030D-6E8A-4147-A177-3AD203B41FA5}">
                      <a16:colId xmlns:a16="http://schemas.microsoft.com/office/drawing/2014/main" val="3428800176"/>
                    </a:ext>
                  </a:extLst>
                </a:gridCol>
                <a:gridCol w="1136491">
                  <a:extLst>
                    <a:ext uri="{9D8B030D-6E8A-4147-A177-3AD203B41FA5}">
                      <a16:colId xmlns:a16="http://schemas.microsoft.com/office/drawing/2014/main" val="2076387284"/>
                    </a:ext>
                  </a:extLst>
                </a:gridCol>
              </a:tblGrid>
              <a:tr h="6428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Section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Distance from Lower Trailhead (ft)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Feature Type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Grade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Length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Width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Vegetation Removal (sq ft)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Naturalization Area (sq ft)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Estimated Days Per Section (3-5 LCF Staff)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0543326"/>
                  </a:ext>
                </a:extLst>
              </a:tr>
              <a:tr h="214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0711217"/>
                  </a:ext>
                </a:extLst>
              </a:tr>
              <a:tr h="214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Armored drain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0335299"/>
                  </a:ext>
                </a:extLst>
              </a:tr>
              <a:tr h="2142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Tread repair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1810681"/>
                  </a:ext>
                </a:extLst>
              </a:tr>
            </a:tbl>
          </a:graphicData>
        </a:graphic>
      </p:graphicFrame>
      <p:pic>
        <p:nvPicPr>
          <p:cNvPr id="52" name="Picture 51" descr="A close-up of a dirt road&#10;&#10;AI-generated content may be incorrect.">
            <a:extLst>
              <a:ext uri="{FF2B5EF4-FFF2-40B4-BE49-F238E27FC236}">
                <a16:creationId xmlns:a16="http://schemas.microsoft.com/office/drawing/2014/main" id="{3CFFD0A4-F7F1-1C4F-CD0A-850541086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40712" y="34284790"/>
            <a:ext cx="3853847" cy="289941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E2EF684-57B1-4F76-5CF9-2F4EA89B5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183" y="34303536"/>
            <a:ext cx="3307511" cy="287636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A1C688C-E3B9-6C9C-C771-6F1B661D79DE}"/>
              </a:ext>
            </a:extLst>
          </p:cNvPr>
          <p:cNvSpPr txBox="1"/>
          <p:nvPr/>
        </p:nvSpPr>
        <p:spPr>
          <a:xfrm>
            <a:off x="13498811" y="34072285"/>
            <a:ext cx="231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need better pictures to capture seriousness of issues.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22150C-11F8-CE1D-64B7-45596D6E7C55}"/>
              </a:ext>
            </a:extLst>
          </p:cNvPr>
          <p:cNvSpPr txBox="1"/>
          <p:nvPr/>
        </p:nvSpPr>
        <p:spPr>
          <a:xfrm>
            <a:off x="918651" y="32743114"/>
            <a:ext cx="27381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Trail damage includes trenching down the middle and extreme widening. </a:t>
            </a:r>
          </a:p>
          <a:p>
            <a:endParaRPr lang="en-US" sz="1600" dirty="0"/>
          </a:p>
          <a:p>
            <a:r>
              <a:rPr lang="en-US" sz="1600" dirty="0"/>
              <a:t>LCF will install a large rock armored drain to channel water off the trail, repair the erosion, and naturalize the sides to provide new habitat.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DFBAD4-AD30-0E3E-F68F-EA0B6337802F}"/>
              </a:ext>
            </a:extLst>
          </p:cNvPr>
          <p:cNvSpPr/>
          <p:nvPr/>
        </p:nvSpPr>
        <p:spPr>
          <a:xfrm>
            <a:off x="889531" y="35082373"/>
            <a:ext cx="3828308" cy="2575895"/>
          </a:xfrm>
          <a:prstGeom prst="rect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36CE18-464B-1CD1-9479-23DBDF2A9D83}"/>
              </a:ext>
            </a:extLst>
          </p:cNvPr>
          <p:cNvSpPr txBox="1"/>
          <p:nvPr/>
        </p:nvSpPr>
        <p:spPr>
          <a:xfrm>
            <a:off x="966100" y="35116229"/>
            <a:ext cx="37517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 Build Your Trails!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 want to give  ________ to repair Section 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 want to fully fund Section A: $2,800 to goal</a:t>
            </a:r>
          </a:p>
          <a:p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1FF606-EEE8-E14F-07A5-A405CCD61A11}"/>
              </a:ext>
            </a:extLst>
          </p:cNvPr>
          <p:cNvSpPr/>
          <p:nvPr/>
        </p:nvSpPr>
        <p:spPr>
          <a:xfrm>
            <a:off x="2172828" y="36898671"/>
            <a:ext cx="1092014" cy="646332"/>
          </a:xfrm>
          <a:prstGeom prst="rect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Donate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7366A73-D95D-7E89-91A5-5EF1210D105F}"/>
              </a:ext>
            </a:extLst>
          </p:cNvPr>
          <p:cNvSpPr/>
          <p:nvPr/>
        </p:nvSpPr>
        <p:spPr>
          <a:xfrm>
            <a:off x="5362972" y="37713545"/>
            <a:ext cx="2954953" cy="646332"/>
          </a:xfrm>
          <a:prstGeom prst="rect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full map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520483-9A63-9E87-FF96-23B0B1FAE2AB}"/>
              </a:ext>
            </a:extLst>
          </p:cNvPr>
          <p:cNvSpPr txBox="1"/>
          <p:nvPr/>
        </p:nvSpPr>
        <p:spPr>
          <a:xfrm>
            <a:off x="13080518" y="27328042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Either pdf download of project proposal or separate page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A9C08F-8C52-64B6-88E8-AB5485EB9BB0}"/>
              </a:ext>
            </a:extLst>
          </p:cNvPr>
          <p:cNvSpPr txBox="1"/>
          <p:nvPr/>
        </p:nvSpPr>
        <p:spPr>
          <a:xfrm>
            <a:off x="700644" y="21624665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63" name="Frame 62">
            <a:extLst>
              <a:ext uri="{FF2B5EF4-FFF2-40B4-BE49-F238E27FC236}">
                <a16:creationId xmlns:a16="http://schemas.microsoft.com/office/drawing/2014/main" id="{A88DA43D-F6D7-CD1E-6D5D-C9046AC22C2D}"/>
              </a:ext>
            </a:extLst>
          </p:cNvPr>
          <p:cNvSpPr/>
          <p:nvPr/>
        </p:nvSpPr>
        <p:spPr>
          <a:xfrm>
            <a:off x="700644" y="21215156"/>
            <a:ext cx="2334985" cy="182781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26A87C-7E21-4E52-BD7A-1C2B64084A22}"/>
              </a:ext>
            </a:extLst>
          </p:cNvPr>
          <p:cNvSpPr txBox="1"/>
          <p:nvPr/>
        </p:nvSpPr>
        <p:spPr>
          <a:xfrm>
            <a:off x="469898" y="13544753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Donate Now</a:t>
            </a: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F8F58A40-9EEC-26DD-6682-9DEBA18F7E81}"/>
              </a:ext>
            </a:extLst>
          </p:cNvPr>
          <p:cNvSpPr/>
          <p:nvPr/>
        </p:nvSpPr>
        <p:spPr>
          <a:xfrm>
            <a:off x="565150" y="13231011"/>
            <a:ext cx="2334985" cy="1827812"/>
          </a:xfrm>
          <a:prstGeom prst="frame">
            <a:avLst/>
          </a:prstGeom>
          <a:solidFill>
            <a:srgbClr val="3D7D5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7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F8FC5F80E9F649A47F22C1C4E5E6F7" ma:contentTypeVersion="19" ma:contentTypeDescription="Create a new document." ma:contentTypeScope="" ma:versionID="b2fd223e4db54cb05011768ad86469ee">
  <xsd:schema xmlns:xsd="http://www.w3.org/2001/XMLSchema" xmlns:xs="http://www.w3.org/2001/XMLSchema" xmlns:p="http://schemas.microsoft.com/office/2006/metadata/properties" xmlns:ns2="94c14415-2e87-45ec-8b6e-3c7715260fdf" xmlns:ns3="6db8ac8f-e429-43e8-9a98-f2fa5129d0ff" targetNamespace="http://schemas.microsoft.com/office/2006/metadata/properties" ma:root="true" ma:fieldsID="02242e16b8f78959c32398480a0e38b0" ns2:_="" ns3:_="">
    <xsd:import namespace="94c14415-2e87-45ec-8b6e-3c7715260fdf"/>
    <xsd:import namespace="6db8ac8f-e429-43e8-9a98-f2fa5129d0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14415-2e87-45ec-8b6e-3c7715260f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3919f56-ff7d-479a-b60b-c5a8d0b094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8ac8f-e429-43e8-9a98-f2fa5129d0f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9d2bb00-fc6f-4a6c-9d76-00d60a56fe44}" ma:internalName="TaxCatchAll" ma:showField="CatchAllData" ma:web="6db8ac8f-e429-43e8-9a98-f2fa5129d0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db8ac8f-e429-43e8-9a98-f2fa5129d0ff" xsi:nil="true"/>
    <lcf76f155ced4ddcb4097134ff3c332f xmlns="94c14415-2e87-45ec-8b6e-3c7715260fd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7BBEA83-1DF6-4CA8-A09A-856AE7B5B9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c14415-2e87-45ec-8b6e-3c7715260fdf"/>
    <ds:schemaRef ds:uri="6db8ac8f-e429-43e8-9a98-f2fa5129d0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0E632B-BA65-4543-AC04-9B737B8F14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61F541-6197-45A6-BC66-ECBD64F3FBBE}">
  <ds:schemaRefs>
    <ds:schemaRef ds:uri="94c14415-2e87-45ec-8b6e-3c7715260fdf"/>
    <ds:schemaRef ds:uri="http://schemas.microsoft.com/office/2006/documentManagement/types"/>
    <ds:schemaRef ds:uri="6db8ac8f-e429-43e8-9a98-f2fa5129d0ff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</TotalTime>
  <Words>717</Words>
  <Application>Microsoft Office PowerPoint</Application>
  <PresentationFormat>Custom</PresentationFormat>
  <Paragraphs>138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Trail in Need: Old Emerald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Dicht</dc:creator>
  <cp:lastModifiedBy>Craig Dicht</cp:lastModifiedBy>
  <cp:revision>2</cp:revision>
  <dcterms:created xsi:type="dcterms:W3CDTF">2025-03-26T13:47:15Z</dcterms:created>
  <dcterms:modified xsi:type="dcterms:W3CDTF">2025-04-04T13:50:09Z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0x010100DDF8FC5F80E9F649A47F22C1C4E5E6F7</vt:lpwstr>
  </property>
  <property fmtid="{D5CDD505-2E9C-101B-9397-08002B2CF9AE}" pid="3" name="MediaServiceImageTags">
    <vt:lpwstr/>
  </property>
</Properties>
</file>